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7" r:id="rId3"/>
    <p:sldId id="257" r:id="rId4"/>
    <p:sldId id="285" r:id="rId5"/>
    <p:sldId id="289" r:id="rId6"/>
    <p:sldId id="282" r:id="rId7"/>
    <p:sldId id="286" r:id="rId8"/>
    <p:sldId id="278" r:id="rId9"/>
  </p:sldIdLst>
  <p:sldSz cx="9144000" cy="6858000" type="screen4x3"/>
  <p:notesSz cx="6797675" cy="987425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Insberga" initials="LI" lastIdx="0" clrIdx="0">
    <p:extLst>
      <p:ext uri="{19B8F6BF-5375-455C-9EA6-DF929625EA0E}">
        <p15:presenceInfo xmlns:p15="http://schemas.microsoft.com/office/powerpoint/2012/main" userId="S-1-5-21-1177238915-1417001333-839522115-156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980" autoAdjust="0"/>
  </p:normalViewPr>
  <p:slideViewPr>
    <p:cSldViewPr snapToGrid="0" snapToObjects="1">
      <p:cViewPr varScale="1">
        <p:scale>
          <a:sx n="99" d="100"/>
          <a:sy n="99" d="100"/>
        </p:scale>
        <p:origin x="18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576" cy="495844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482" y="1"/>
            <a:ext cx="2946575" cy="495844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F1EFDAA-2C1D-40C2-805F-656629B73B27}" type="datetimeFigureOut">
              <a:rPr lang="lv-LV"/>
              <a:pPr>
                <a:defRPr/>
              </a:pPr>
              <a:t>18.05.2017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406"/>
            <a:ext cx="2946576" cy="495844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482" y="9378406"/>
            <a:ext cx="2946575" cy="495844"/>
          </a:xfrm>
          <a:prstGeom prst="rect">
            <a:avLst/>
          </a:prstGeom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B9DDBF-6465-4374-913F-F4121D7ACAC6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27722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266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l" defTabSz="93951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4266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r" defTabSz="93951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BF3B7E-9F61-4A3B-A542-26D1B4B189E3}" type="datetimeFigureOut">
              <a:rPr lang="lv-LV"/>
              <a:pPr>
                <a:defRPr/>
              </a:pPr>
              <a:t>18.05.2017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8" rIns="91434" bIns="45718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689993"/>
            <a:ext cx="5438464" cy="4443649"/>
          </a:xfrm>
          <a:prstGeom prst="rect">
            <a:avLst/>
          </a:prstGeom>
        </p:spPr>
        <p:txBody>
          <a:bodyPr vert="horz" lIns="91434" tIns="45718" rIns="91434" bIns="4571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406"/>
            <a:ext cx="2944958" cy="494265"/>
          </a:xfrm>
          <a:prstGeom prst="rect">
            <a:avLst/>
          </a:prstGeom>
        </p:spPr>
        <p:txBody>
          <a:bodyPr vert="horz" lIns="91434" tIns="45718" rIns="91434" bIns="45718" rtlCol="0" anchor="b"/>
          <a:lstStyle>
            <a:lvl1pPr algn="l" defTabSz="93951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8" y="9378406"/>
            <a:ext cx="2944958" cy="494265"/>
          </a:xfrm>
          <a:prstGeom prst="rect">
            <a:avLst/>
          </a:prstGeom>
        </p:spPr>
        <p:txBody>
          <a:bodyPr vert="horz" wrap="square" lIns="91434" tIns="45718" rIns="91434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A433011-63CD-42CE-BEF9-6D44CBCDB40A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350292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33011-63CD-42CE-BEF9-6D44CBCDB40A}" type="slidenum">
              <a:rPr lang="lv-LV" altLang="en-US" smtClean="0"/>
              <a:pPr/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297680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81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01D703E-DF40-4281-88E0-D72A8C7DA3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45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A2B1E8A-D3EE-41B9-80BD-AD32F3B7A0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91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7EC6C982-1E53-4AD0-82CC-EE0A4D4731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35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E7DCA605-33C5-4F0C-9306-783934925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267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5F7F60-89B3-406A-9BE8-50BDF9119215}" type="datetime1">
              <a:rPr lang="en-US"/>
              <a:pPr>
                <a:defRPr/>
              </a:pPr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B6AC7C8-79C3-4838-A984-B2431FAFED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349257"/>
            <a:ext cx="91440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lv-LV" sz="3600" b="1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Ģimenei draudzīga pašvaldība</a:t>
            </a:r>
          </a:p>
          <a:p>
            <a:pPr lvl="0" algn="ctr"/>
            <a:endParaRPr lang="lv-LV" sz="4000" b="1" dirty="0" smtClean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 descr="Attēlu rezultāti vaicājumam “ģimene”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339965" y="4023357"/>
            <a:ext cx="2736033" cy="2265437"/>
          </a:xfrm>
          <a:prstGeom prst="rect">
            <a:avLst/>
          </a:prstGeom>
          <a:noFill/>
          <a:ln>
            <a:noFill/>
            <a:prstDash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2173" y="381000"/>
            <a:ext cx="6792227" cy="1036642"/>
          </a:xfrm>
        </p:spPr>
        <p:txBody>
          <a:bodyPr>
            <a:normAutofit/>
          </a:bodyPr>
          <a:lstStyle/>
          <a:p>
            <a:pPr algn="ctr"/>
            <a:r>
              <a:rPr lang="lv-LV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Pamatojums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9241" y="1752600"/>
            <a:ext cx="7687559" cy="4373573"/>
          </a:xfrm>
        </p:spPr>
        <p:txBody>
          <a:bodyPr/>
          <a:lstStyle/>
          <a:p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Rīcības plāns </a:t>
            </a:r>
            <a:r>
              <a:rPr 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Ģimenes valsts pamatnostādņu 2011.-2017.gadam 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īstenošanai 2016.-2017.gadam paredz:</a:t>
            </a:r>
          </a:p>
          <a:p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zstrādāt </a:t>
            </a:r>
            <a:r>
              <a:rPr 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kritērijus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 ģimenei ar bērniem draudzīgas pašvaldības noteikšanai</a:t>
            </a:r>
          </a:p>
          <a:p>
            <a:pPr marL="1104900" lvl="1" indent="-342900">
              <a:buFont typeface="Wingdings" panose="05000000000000000000" pitchFamily="2" charset="2"/>
              <a:buChar char="ü"/>
            </a:pPr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izcelt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 pašvaldības sasniegumus</a:t>
            </a:r>
          </a:p>
          <a:p>
            <a:pPr marL="1104900" lvl="1" indent="-342900">
              <a:buFont typeface="Wingdings" panose="05000000000000000000" pitchFamily="2" charset="2"/>
              <a:buChar char="ü"/>
            </a:pPr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tzīmēt labas prakses 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piemērus atbalsta un iespēju sniegšanā ģimenēm ar bērniem</a:t>
            </a:r>
          </a:p>
          <a:p>
            <a:pPr marL="1104900" lvl="1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D703E-DF40-4281-88E0-D72A8C7DA3D0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237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6858000" cy="1036642"/>
          </a:xfrm>
        </p:spPr>
        <p:txBody>
          <a:bodyPr>
            <a:normAutofit/>
          </a:bodyPr>
          <a:lstStyle/>
          <a:p>
            <a:pPr lvl="0" algn="ctr"/>
            <a:r>
              <a:rPr lang="lv-LV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Mērķis</a:t>
            </a:r>
            <a:endParaRPr lang="lv-LV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827" y="1752600"/>
            <a:ext cx="7915373" cy="4373573"/>
          </a:xfrm>
        </p:spPr>
        <p:txBody>
          <a:bodyPr>
            <a:no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Uzlabot </a:t>
            </a:r>
            <a:r>
              <a:rPr lang="lv-LV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informācijas pieejamību </a:t>
            </a: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ģimenēm - informēt par pašvaldību sniegto atbalstu ģimenēm ar bērniem, par ģimenēm draudzīgu publisko un privāto infrastruktūru</a:t>
            </a:r>
            <a:endParaRPr lang="lv-LV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lv-LV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lv-LV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Uzlabot pašvaldību sniegto </a:t>
            </a:r>
            <a:r>
              <a:rPr lang="lv-LV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pakalpojumu / infrastruktūras ģimenēm pieejamību un kvalitāti</a:t>
            </a:r>
            <a:endParaRPr lang="lv-LV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0">
              <a:buNone/>
            </a:pPr>
            <a:endParaRPr lang="lv-LV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endParaRPr lang="lv-LV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endParaRPr lang="lv-LV" sz="1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>
              <a:spcBef>
                <a:spcPts val="1800"/>
              </a:spcBef>
            </a:pPr>
            <a:endParaRPr lang="lv-LV" sz="1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>
              <a:spcBef>
                <a:spcPts val="1800"/>
              </a:spcBef>
            </a:pPr>
            <a:endParaRPr lang="lv-LV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>
              <a:spcBef>
                <a:spcPts val="1800"/>
              </a:spcBef>
            </a:pPr>
            <a:endParaRPr lang="lv-LV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61913" y="6324600"/>
            <a:ext cx="7645139" cy="304800"/>
          </a:xfrm>
        </p:spPr>
        <p:txBody>
          <a:bodyPr>
            <a:noAutofit/>
          </a:bodyPr>
          <a:lstStyle/>
          <a:p>
            <a:r>
              <a:rPr lang="lv-LV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* Ģimene ar bērniem – vismaz viens bērns vecumā līdz 18 gadiem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D703E-DF40-4281-88E0-D72A8C7DA3D0}" type="slidenum">
              <a:rPr lang="en-US" alt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 descr="Attēlu rezultāti vaicājumam “ģimeņes ar bērniem zīmēts”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822" y="4269556"/>
            <a:ext cx="2529958" cy="20550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6177" y="323250"/>
            <a:ext cx="6790623" cy="668066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Uzdevumi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9924" y="1049066"/>
            <a:ext cx="7257448" cy="5736745"/>
          </a:xfrm>
        </p:spPr>
        <p:txBody>
          <a:bodyPr>
            <a:no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Konkurss «Ģimenei draudzīga pašvaldība»</a:t>
            </a:r>
          </a:p>
          <a:p>
            <a:pPr marL="1047750" lvl="1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vērtēt Latvijas pašvaldības</a:t>
            </a:r>
          </a:p>
          <a:p>
            <a:pPr marL="1047750" lvl="1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noteikt labākās pašvaldības  - lielākais atbalsts, pakalpojumu pieejamība 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un 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daudzveidība ģimenēm ar bērniem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Tīmekļa vietne</a:t>
            </a:r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47750" lvl="1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iespēja sniegt vērtējumu par pašvaldības sniegtajiem pakalpojumiem un atbalstu</a:t>
            </a:r>
          </a:p>
          <a:p>
            <a:pPr marL="1047750" lvl="1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nepieciešamās informācijas iegūšana</a:t>
            </a:r>
          </a:p>
          <a:p>
            <a:pPr marL="1047750" lvl="1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ašvaldību salīdzināšana</a:t>
            </a:r>
          </a:p>
          <a:p>
            <a:pPr marL="1047750" lvl="1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ģimeni interesējošo 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atbalsta 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veidu atlasīšana u.c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047750" lvl="1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ieredzes apmaiņa</a:t>
            </a:r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47750" lvl="1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47750" lvl="1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47750" lvl="1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D703E-DF40-4281-88E0-D72A8C7DA3D0}" type="slidenum">
              <a:rPr lang="en-US" alt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33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69769" y="6199695"/>
            <a:ext cx="1981200" cy="304800"/>
          </a:xfrm>
        </p:spPr>
        <p:txBody>
          <a:bodyPr>
            <a:noAutofit/>
          </a:bodyPr>
          <a:lstStyle/>
          <a:p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904974" y="6172200"/>
            <a:ext cx="7154944" cy="304800"/>
          </a:xfrm>
        </p:spPr>
        <p:txBody>
          <a:bodyPr>
            <a:noAutofit/>
          </a:bodyPr>
          <a:lstStyle/>
          <a:p>
            <a:pPr algn="l"/>
            <a:r>
              <a:rPr lang="lv-LV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* 9 republikas nozīmes pilsētu pašvaldības, 21 novadu pašvaldības ar reģionālas nozīmes attīstības centriem, 89 novadu pašvaldības, kuras nav nacionālas vai reģionālas nozīmes attīstības centru pašvaldības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D703E-DF40-4281-88E0-D72A8C7DA3D0}" type="slidenum">
              <a:rPr lang="en-US" alt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61423" y="381000"/>
            <a:ext cx="7382577" cy="1036638"/>
          </a:xfrm>
        </p:spPr>
        <p:txBody>
          <a:bodyPr>
            <a:noAutofit/>
          </a:bodyPr>
          <a:lstStyle/>
          <a:p>
            <a:r>
              <a:rPr lang="lv-LV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Vērtēšana</a:t>
            </a:r>
            <a:r>
              <a:rPr lang="lv-LV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32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(pieeja tiks apspriesta ar komisiju</a:t>
            </a:r>
            <a:r>
              <a:rPr lang="lv-LV" sz="3200" b="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9769" y="1752600"/>
            <a:ext cx="852340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000" dirty="0">
                <a:latin typeface="Calibri" panose="020F0502020204030204" pitchFamily="34" charset="0"/>
                <a:cs typeface="Calibri" panose="020F0502020204030204" pitchFamily="34" charset="0"/>
              </a:rPr>
              <a:t>Konkursu </a:t>
            </a:r>
            <a:r>
              <a:rPr lang="lv-L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veido </a:t>
            </a:r>
            <a:r>
              <a:rPr lang="lv-LV" sz="2000" b="1" dirty="0">
                <a:latin typeface="Calibri" panose="020F0502020204030204" pitchFamily="34" charset="0"/>
                <a:cs typeface="Calibri" panose="020F0502020204030204" pitchFamily="34" charset="0"/>
              </a:rPr>
              <a:t>divas </a:t>
            </a:r>
            <a:r>
              <a:rPr lang="lv-LV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kārtas</a:t>
            </a:r>
            <a:r>
              <a:rPr lang="lv-L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lv-L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sz="1800" b="1" dirty="0">
                <a:latin typeface="Calibri" panose="020F0502020204030204" pitchFamily="34" charset="0"/>
                <a:cs typeface="Calibri" panose="020F0502020204030204" pitchFamily="34" charset="0"/>
              </a:rPr>
              <a:t>Pirmajā kārtā </a:t>
            </a:r>
            <a:r>
              <a:rPr lang="lv-LV" sz="1800" dirty="0">
                <a:latin typeface="Calibri" panose="020F0502020204030204" pitchFamily="34" charset="0"/>
                <a:cs typeface="Calibri" panose="020F0502020204030204" pitchFamily="34" charset="0"/>
              </a:rPr>
              <a:t>veic aprēķinus četrās daļās – administratīvie dati, dzimstības rādītāji, </a:t>
            </a:r>
            <a:r>
              <a:rPr lang="lv-LV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ģimeņu vērtējums un pašvaldību līdzdalība konkursa informatīvajā kampaņā</a:t>
            </a:r>
          </a:p>
          <a:p>
            <a:pPr marL="1104900" lvl="1" indent="-342900">
              <a:buFont typeface="Wingdings" panose="05000000000000000000" pitchFamily="2" charset="2"/>
              <a:buChar char="ü"/>
            </a:pPr>
            <a:endParaRPr lang="lv-LV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Otrajā kārtā </a:t>
            </a:r>
            <a:r>
              <a:rPr lang="lv-LV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tiks</a:t>
            </a:r>
            <a:r>
              <a:rPr lang="lv-LV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virzītas trīs pašvaldības ar augstāko punktu skaitu no katras grupas*, kas tiks apmeklētas un saņems komisijas individuālo vērtējumu</a:t>
            </a:r>
          </a:p>
          <a:p>
            <a:pPr marL="1104900" lvl="1" indent="-342900">
              <a:buFont typeface="Wingdings" panose="05000000000000000000" pitchFamily="2" charset="2"/>
              <a:buChar char="ü"/>
            </a:pPr>
            <a:endParaRPr lang="lv-LV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Uzvarētājs </a:t>
            </a:r>
            <a:r>
              <a:rPr lang="lv-LV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katrā grupā tiek noteikts, balstoties uz konkursa komisijas pieņemto lēmumu (rezultātā katrā grupā 1 uzvarētājs «Ģimenei draudzīga pašvaldība» un 4 nominācijas)</a:t>
            </a:r>
          </a:p>
          <a:p>
            <a:pPr marL="762000" lvl="1" indent="0"/>
            <a:endParaRPr lang="lv-LV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Papildus </a:t>
            </a:r>
            <a:r>
              <a:rPr lang="lv-LV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nominācija «Ģimenei draudzīgākā pašvaldība Latvijā»</a:t>
            </a:r>
            <a:endParaRPr lang="lv-LV" sz="1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04900" lvl="1" indent="-342900">
              <a:buFont typeface="Wingdings" panose="05000000000000000000" pitchFamily="2" charset="2"/>
              <a:buChar char="ü"/>
            </a:pPr>
            <a:endParaRPr lang="lv-LV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62000" lvl="1" indent="0"/>
            <a:endParaRPr lang="lv-LV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27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9924" y="545910"/>
            <a:ext cx="7039276" cy="1036642"/>
          </a:xfrm>
        </p:spPr>
        <p:txBody>
          <a:bodyPr>
            <a:normAutofit/>
          </a:bodyPr>
          <a:lstStyle/>
          <a:p>
            <a:pPr algn="ctr"/>
            <a:r>
              <a:rPr lang="lv-LV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Provizoriskais laika grafiks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D703E-DF40-4281-88E0-D72A8C7DA3D0}" type="slidenum">
              <a:rPr lang="en-US" alt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789811"/>
              </p:ext>
            </p:extLst>
          </p:nvPr>
        </p:nvGraphicFramePr>
        <p:xfrm>
          <a:off x="1171433" y="1736454"/>
          <a:ext cx="7019498" cy="4753284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844722"/>
                <a:gridCol w="5174776"/>
              </a:tblGrid>
              <a:tr h="571079"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Mēnesis </a:t>
                      </a:r>
                      <a:endParaRPr lang="lv-LV" dirty="0"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Pasākumi </a:t>
                      </a:r>
                      <a:endParaRPr lang="lv-LV" dirty="0"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b="1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Maijs </a:t>
                      </a:r>
                      <a:endParaRPr lang="lv-LV" b="1" i="0" dirty="0"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konkursa nolikuma apstiprināšana, komisijas izveide</a:t>
                      </a:r>
                      <a:endParaRPr lang="lv-LV" dirty="0"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631285">
                <a:tc>
                  <a:txBody>
                    <a:bodyPr/>
                    <a:lstStyle/>
                    <a:p>
                      <a:r>
                        <a:rPr lang="lv-LV" b="1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Jūnijs </a:t>
                      </a:r>
                      <a:endParaRPr lang="lv-LV" b="1" i="0" dirty="0"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pašvaldību informācijas iesniegšana līdz 9.jūnijam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b="1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Jūnijs</a:t>
                      </a:r>
                      <a:endParaRPr lang="lv-LV" b="1" i="0" dirty="0"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pašvaldību iesūtīto datu apstrāde konkursa 1.kārtas ietvaros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b="1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Jūlijs</a:t>
                      </a:r>
                      <a:r>
                        <a:rPr lang="lv-LV" b="1" baseline="0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- a</a:t>
                      </a:r>
                      <a:r>
                        <a:rPr lang="lv-LV" b="1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ugusts</a:t>
                      </a:r>
                      <a:endParaRPr lang="lv-LV" b="1" i="0" dirty="0"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vecāku balsojums mājas lapā (2 nedēļas)</a:t>
                      </a:r>
                    </a:p>
                    <a:p>
                      <a:endParaRPr lang="lv-LV" dirty="0"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b="1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Augusts</a:t>
                      </a:r>
                      <a:endParaRPr lang="lv-LV" b="1" i="0" dirty="0"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1.kārtas vērtēšanas rezultātu apkopošana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b="1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Augusts</a:t>
                      </a:r>
                      <a:r>
                        <a:rPr lang="lv-LV" b="1" baseline="0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- s</a:t>
                      </a:r>
                      <a:r>
                        <a:rPr lang="lv-LV" b="1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eptembris</a:t>
                      </a:r>
                      <a:endParaRPr lang="lv-LV" b="1" i="0" dirty="0"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pašvaldību apmeklējums konkursa 2.kārtas ietvaros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b="1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Septembris</a:t>
                      </a:r>
                      <a:endParaRPr lang="lv-LV" b="1" i="0" dirty="0"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konkursa 2.kārtas rezultātu apkopošana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b="1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Septembris - oktobris</a:t>
                      </a:r>
                      <a:endParaRPr lang="lv-LV" b="1" i="0" dirty="0"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konkursa noslēguma pasākums</a:t>
                      </a:r>
                      <a:endParaRPr lang="lv-LV" dirty="0"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Aicinājums pašvaldībām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389" y="1664696"/>
            <a:ext cx="8157411" cy="4373573"/>
          </a:xfrm>
        </p:spPr>
        <p:txBody>
          <a:bodyPr>
            <a:normAutofit/>
          </a:bodyPr>
          <a:lstStyle/>
          <a:p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Aicinām būt </a:t>
            </a:r>
            <a:r>
              <a:rPr 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aktīviem un iesaistīties 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šajā konkursā</a:t>
            </a:r>
          </a:p>
          <a:p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niegt informāciju </a:t>
            </a:r>
            <a:r>
              <a:rPr 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līdz š.g. 9.jūnijam 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anketa pieejama: https</a:t>
            </a: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://ec.europa.eu/eusurvey/runner/GDPAptauja2017)</a:t>
            </a:r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popularizēt tīmekļa vietni un tajā pieejamo informāciju (</a:t>
            </a:r>
            <a:r>
              <a:rPr lang="lv-LV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baneris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zplatīt informāciju </a:t>
            </a:r>
            <a:r>
              <a:rPr 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balsojuma saņemšanai</a:t>
            </a: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odrošināt </a:t>
            </a:r>
            <a:r>
              <a:rPr 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publicitātes pasākumus 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(vērtējumam atbilstoši konkursa kritērijiem)</a:t>
            </a:r>
          </a:p>
          <a:p>
            <a:pPr marL="1104900" lvl="1" indent="-342900">
              <a:buFont typeface="Wingdings" panose="05000000000000000000" pitchFamily="2" charset="2"/>
              <a:buChar char="ü"/>
            </a:pPr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niegt </a:t>
            </a:r>
            <a:r>
              <a:rPr lang="lv-LV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priekšlikumus / ieteikumus </a:t>
            </a:r>
            <a:r>
              <a:rPr lang="lv-LV" dirty="0" smtClean="0">
                <a:latin typeface="Calibri" panose="020F0502020204030204" pitchFamily="34" charset="0"/>
                <a:cs typeface="Calibri" panose="020F0502020204030204" pitchFamily="34" charset="0"/>
              </a:rPr>
              <a:t>(auditorijas sasniegšanai u.c.)</a:t>
            </a:r>
          </a:p>
          <a:p>
            <a:pPr lvl="1" indent="0">
              <a:buNone/>
            </a:pPr>
            <a:endParaRPr 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D703E-DF40-4281-88E0-D72A8C7DA3D0}" type="slidenum">
              <a:rPr lang="en-US" altLang="en-US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39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686882"/>
            <a:ext cx="91440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lv-LV" sz="2800" b="1" dirty="0" smtClean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297981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5719</TotalTime>
  <Words>380</Words>
  <Application>Microsoft Office PowerPoint</Application>
  <PresentationFormat>On-screen Show (4:3)</PresentationFormat>
  <Paragraphs>77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Wingdings</vt:lpstr>
      <vt:lpstr>89_Prezentacija_templateLV</vt:lpstr>
      <vt:lpstr>PowerPoint Presentation</vt:lpstr>
      <vt:lpstr>Pamatojums</vt:lpstr>
      <vt:lpstr>Mērķis</vt:lpstr>
      <vt:lpstr>Uzdevumi</vt:lpstr>
      <vt:lpstr>Vērtēšana (pieeja tiks apspriesta ar komisiju)</vt:lpstr>
      <vt:lpstr>Provizoriskais laika grafiks</vt:lpstr>
      <vt:lpstr>Aicinājums pašvaldībām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Jevgēnija Butņicka</cp:lastModifiedBy>
  <cp:revision>375</cp:revision>
  <cp:lastPrinted>2017-05-16T10:48:25Z</cp:lastPrinted>
  <dcterms:created xsi:type="dcterms:W3CDTF">2014-11-20T14:46:47Z</dcterms:created>
  <dcterms:modified xsi:type="dcterms:W3CDTF">2017-05-18T09:12:30Z</dcterms:modified>
</cp:coreProperties>
</file>